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71" r:id="rId15"/>
    <p:sldId id="269" r:id="rId16"/>
    <p:sldId id="273" r:id="rId17"/>
    <p:sldId id="274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6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9"/>
    <p:restoredTop sz="94710"/>
  </p:normalViewPr>
  <p:slideViewPr>
    <p:cSldViewPr snapToGrid="0" snapToObjects="1">
      <p:cViewPr varScale="1">
        <p:scale>
          <a:sx n="138" d="100"/>
          <a:sy n="138" d="100"/>
        </p:scale>
        <p:origin x="19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8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8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FB27165-1B75-41A4-B564-DC70920C8959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3326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2719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899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6789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7661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2986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2184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6177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5647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28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2355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8960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369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787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8293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322B6-7AF3-CD47-9B52-603E26BD5B32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C2122-6CD6-D04B-BDE3-418B0B70C8A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8B8B8B"/>
                </a:solidFill>
                <a:latin typeface="Calibri"/>
              </a:rPr>
              <a:t>5/21/18</a:t>
            </a:r>
            <a:endParaRPr/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404D2C66-E54B-41CA-8A49-E8835A6B7D2C}" type="slidenum">
              <a:rPr lang="en-US" sz="1200" strike="noStrike">
                <a:solidFill>
                  <a:srgbClr val="8B8B8B"/>
                </a:solidFill>
                <a:latin typeface="Calibri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wmf"/><Relationship Id="rId5" Type="http://schemas.openxmlformats.org/officeDocument/2006/relationships/image" Target="../media/image5.wmf"/><Relationship Id="rId6" Type="http://schemas.openxmlformats.org/officeDocument/2006/relationships/image" Target="../media/image6.wmf"/><Relationship Id="rId7" Type="http://schemas.openxmlformats.org/officeDocument/2006/relationships/image" Target="../media/image7.wmf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hyperlink" Target="https://github.com/artie-sh/performance_testing_terraform_aws_docker_jmeter.git" TargetMode="External"/><Relationship Id="rId8" Type="http://schemas.openxmlformats.org/officeDocument/2006/relationships/image" Target="../media/image11.wmf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8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5.wmf"/><Relationship Id="rId5" Type="http://schemas.openxmlformats.org/officeDocument/2006/relationships/image" Target="../media/image6.wmf"/><Relationship Id="rId6" Type="http://schemas.openxmlformats.org/officeDocument/2006/relationships/image" Target="../media/image4.wmf"/><Relationship Id="rId7" Type="http://schemas.openxmlformats.org/officeDocument/2006/relationships/image" Target="../media/image7.wmf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8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hyperlink" Target="https://en.wikipedia.org/wiki/Software_performance_testing" TargetMode="External"/><Relationship Id="rId8" Type="http://schemas.openxmlformats.org/officeDocument/2006/relationships/image" Target="../media/image11.wmf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8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4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85" name="Picture 2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821880" y="2114640"/>
            <a:ext cx="9056160" cy="227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8000" b="1" strike="noStrike" dirty="0">
                <a:solidFill>
                  <a:srgbClr val="FFFFFF"/>
                </a:solidFill>
                <a:latin typeface="Helvetica Neue"/>
                <a:ea typeface="Helvetica Neue"/>
              </a:rPr>
              <a:t>Performance testing meets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8000" b="1" strike="noStrike" dirty="0">
                <a:solidFill>
                  <a:srgbClr val="FFFFFF"/>
                </a:solidFill>
                <a:latin typeface="Helvetica Neue"/>
                <a:ea typeface="Helvetica Neue"/>
              </a:rPr>
              <a:t>The Cloud</a:t>
            </a:r>
            <a:endParaRPr dirty="0"/>
          </a:p>
        </p:txBody>
      </p:sp>
      <p:pic>
        <p:nvPicPr>
          <p:cNvPr id="87" name="Picture 8"/>
          <p:cNvPicPr/>
          <p:nvPr/>
        </p:nvPicPr>
        <p:blipFill>
          <a:blip r:embed="rId4"/>
          <a:stretch/>
        </p:blipFill>
        <p:spPr>
          <a:xfrm>
            <a:off x="821880" y="6136200"/>
            <a:ext cx="1650600" cy="304560"/>
          </a:xfrm>
          <a:prstGeom prst="rect">
            <a:avLst/>
          </a:prstGeom>
          <a:ln>
            <a:noFill/>
          </a:ln>
        </p:spPr>
      </p:pic>
      <p:pic>
        <p:nvPicPr>
          <p:cNvPr id="88" name="Picture 9"/>
          <p:cNvPicPr/>
          <p:nvPr/>
        </p:nvPicPr>
        <p:blipFill>
          <a:blip r:embed="rId5"/>
          <a:stretch/>
        </p:blipFill>
        <p:spPr>
          <a:xfrm>
            <a:off x="10782360" y="-130176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89" name="Picture 10"/>
          <p:cNvPicPr/>
          <p:nvPr/>
        </p:nvPicPr>
        <p:blipFill>
          <a:blip r:embed="rId6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90" name="Picture 13"/>
          <p:cNvPicPr/>
          <p:nvPr/>
        </p:nvPicPr>
        <p:blipFill>
          <a:blip r:embed="rId7"/>
          <a:stretch/>
        </p:blipFill>
        <p:spPr>
          <a:xfrm>
            <a:off x="1609200" y="-459360"/>
            <a:ext cx="863280" cy="875880"/>
          </a:xfrm>
          <a:prstGeom prst="rect">
            <a:avLst/>
          </a:prstGeom>
          <a:ln>
            <a:noFill/>
          </a:ln>
        </p:spPr>
      </p:pic>
      <p:pic>
        <p:nvPicPr>
          <p:cNvPr id="91" name="Picture 1"/>
          <p:cNvPicPr/>
          <p:nvPr/>
        </p:nvPicPr>
        <p:blipFill>
          <a:blip r:embed="rId8"/>
          <a:stretch/>
        </p:blipFill>
        <p:spPr>
          <a:xfrm>
            <a:off x="5372280" y="6303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92" name="Picture 2"/>
          <p:cNvPicPr/>
          <p:nvPr/>
        </p:nvPicPr>
        <p:blipFill>
          <a:blip r:embed="rId9"/>
          <a:stretch/>
        </p:blipFill>
        <p:spPr>
          <a:xfrm>
            <a:off x="3678480" y="-459360"/>
            <a:ext cx="12837600" cy="1203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821880" y="685440"/>
            <a:ext cx="9960120" cy="62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 err="1" smtClean="0">
                <a:solidFill>
                  <a:srgbClr val="000000"/>
                </a:solidFill>
                <a:latin typeface="Helvetica Neue"/>
                <a:ea typeface="Helvetica Neue"/>
              </a:rPr>
              <a:t>JMeter</a:t>
            </a:r>
            <a:r>
              <a:rPr lang="en-US" sz="4000" b="1" strike="noStrike" dirty="0" smtClean="0">
                <a:solidFill>
                  <a:srgbClr val="000000"/>
                </a:solidFill>
                <a:latin typeface="Helvetica Neue"/>
                <a:ea typeface="Helvetica Neue"/>
              </a:rPr>
              <a:t> Lacks:</a:t>
            </a:r>
            <a:endParaRPr dirty="0"/>
          </a:p>
        </p:txBody>
      </p:sp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821880" y="1679399"/>
            <a:ext cx="10765080" cy="4028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3600" dirty="0" smtClean="0"/>
              <a:t> Geographical diversity </a:t>
            </a:r>
            <a:r>
              <a:rPr lang="mr-IN" sz="3600" dirty="0" smtClean="0"/>
              <a:t>–</a:t>
            </a:r>
            <a:r>
              <a:rPr lang="en-US" sz="3600" dirty="0" smtClean="0"/>
              <a:t> all requests coming from the same region (throughput limitation)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3600" dirty="0"/>
              <a:t> </a:t>
            </a:r>
            <a:r>
              <a:rPr lang="en-US" sz="3600" dirty="0" smtClean="0"/>
              <a:t>Limited abilities of a single instance to generate load </a:t>
            </a:r>
            <a:r>
              <a:rPr lang="en-US" sz="3600" dirty="0" smtClean="0"/>
              <a:t>(memory issues)</a:t>
            </a:r>
            <a:endParaRPr lang="en-US" sz="3600" dirty="0" smtClean="0"/>
          </a:p>
          <a:p>
            <a:pPr algn="ctr">
              <a:lnSpc>
                <a:spcPct val="100000"/>
              </a:lnSpc>
            </a:pPr>
            <a:r>
              <a:rPr lang="en-US" sz="3600" b="1" dirty="0" smtClean="0"/>
              <a:t>Thus</a:t>
            </a:r>
            <a:r>
              <a:rPr lang="en-US" sz="3600" dirty="0" smtClean="0"/>
              <a:t>:</a:t>
            </a:r>
          </a:p>
          <a:p>
            <a:pPr algn="ctr">
              <a:lnSpc>
                <a:spcPct val="100000"/>
              </a:lnSpc>
            </a:pPr>
            <a:r>
              <a:rPr lang="en-US" sz="3600" dirty="0" smtClean="0"/>
              <a:t>running tests with a single </a:t>
            </a:r>
            <a:r>
              <a:rPr lang="en-US" sz="3600" dirty="0" err="1" smtClean="0"/>
              <a:t>JMeter</a:t>
            </a:r>
            <a:r>
              <a:rPr lang="en-US" sz="3600" dirty="0" smtClean="0"/>
              <a:t> instance is not a proper performance testing</a:t>
            </a:r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84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822240" y="642959"/>
            <a:ext cx="9960120" cy="62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000" b="1" dirty="0" smtClean="0"/>
              <a:t>Solution:</a:t>
            </a:r>
            <a:endParaRPr sz="4000" b="1" dirty="0"/>
          </a:p>
        </p:txBody>
      </p:sp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240146" y="1679399"/>
            <a:ext cx="11697640" cy="4028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600" dirty="0" smtClean="0"/>
              <a:t>Set up several </a:t>
            </a:r>
            <a:r>
              <a:rPr lang="en-US" sz="3600" dirty="0" err="1" smtClean="0"/>
              <a:t>JMeter</a:t>
            </a:r>
            <a:r>
              <a:rPr lang="en-US" sz="3600" dirty="0" smtClean="0"/>
              <a:t> instances in different regions (Amazon Web Services might help);</a:t>
            </a:r>
          </a:p>
          <a:p>
            <a:pPr marL="571500" lvl="0" indent="-571500">
              <a:buFontTx/>
              <a:buChar char="-"/>
            </a:pPr>
            <a:r>
              <a:rPr lang="en-US" sz="3600" dirty="0" smtClean="0"/>
              <a:t>Run a distributed performance test </a:t>
            </a:r>
            <a:r>
              <a:rPr lang="en-US" sz="3600" dirty="0" smtClean="0"/>
              <a:t>with multiple </a:t>
            </a:r>
            <a:r>
              <a:rPr lang="en-US" sz="3600" dirty="0" err="1" smtClean="0"/>
              <a:t>JMeter</a:t>
            </a:r>
            <a:r>
              <a:rPr lang="en-US" sz="3600" dirty="0" smtClean="0"/>
              <a:t> instances.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3600" dirty="0" smtClean="0"/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16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821880" y="366660"/>
            <a:ext cx="9960120" cy="7277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000" b="1" dirty="0" smtClean="0"/>
              <a:t>Setting up an AWS EC2 instance with </a:t>
            </a:r>
            <a:r>
              <a:rPr lang="en-US" sz="4000" b="1" dirty="0" err="1" smtClean="0"/>
              <a:t>JMeter</a:t>
            </a:r>
            <a:r>
              <a:rPr lang="en-US" sz="4000" b="1" dirty="0" smtClean="0"/>
              <a:t>:</a:t>
            </a:r>
            <a:endParaRPr sz="4000" b="1" dirty="0"/>
          </a:p>
        </p:txBody>
      </p:sp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821880" y="1146764"/>
            <a:ext cx="10765080" cy="49743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600" dirty="0" smtClean="0"/>
              <a:t>Set up Virtual Private Cloud;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600" dirty="0" smtClean="0"/>
              <a:t>Set up Subnet;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600" dirty="0" smtClean="0"/>
              <a:t>Set up Internet Gateway;</a:t>
            </a:r>
            <a:endParaRPr lang="en-US" sz="3600" dirty="0"/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600" dirty="0" smtClean="0"/>
              <a:t>Set up Route Table and Association;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600" dirty="0" smtClean="0"/>
              <a:t>Set up Security Group;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600" dirty="0" smtClean="0"/>
              <a:t>Start Instance with public IP;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600" dirty="0" smtClean="0"/>
              <a:t>Install and configure </a:t>
            </a:r>
            <a:r>
              <a:rPr lang="en-US" sz="3600" dirty="0" err="1" smtClean="0"/>
              <a:t>JMeter</a:t>
            </a:r>
            <a:r>
              <a:rPr lang="en-US" sz="3600" dirty="0" smtClean="0"/>
              <a:t> (open ports, get IP).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2800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600" dirty="0" smtClean="0"/>
              <a:t>Do that as many times as many instances you want.</a:t>
            </a:r>
            <a:endParaRPr lang="en-US" sz="3600" dirty="0" smtClean="0"/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871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240146" y="1046521"/>
            <a:ext cx="11697640" cy="466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>
              <a:defRPr/>
            </a:pPr>
            <a:r>
              <a:rPr lang="en-US" sz="4400" dirty="0"/>
              <a:t>Run </a:t>
            </a:r>
            <a:r>
              <a:rPr lang="en-US" sz="4400" dirty="0" smtClean="0"/>
              <a:t>distributed </a:t>
            </a:r>
            <a:r>
              <a:rPr lang="en-US" sz="4400" dirty="0" err="1" smtClean="0"/>
              <a:t>JMeter</a:t>
            </a:r>
            <a:r>
              <a:rPr lang="en-US" sz="4400" dirty="0" smtClean="0"/>
              <a:t> test in console:</a:t>
            </a:r>
            <a:endParaRPr lang="en-US" sz="4400" dirty="0"/>
          </a:p>
          <a:p>
            <a:pPr marL="571500" lvl="0" indent="-571500">
              <a:buFontTx/>
              <a:buChar char="-"/>
              <a:defRPr/>
            </a:pPr>
            <a:endParaRPr lang="en-US" sz="2000" dirty="0"/>
          </a:p>
          <a:p>
            <a:pPr lvl="0" algn="ctr"/>
            <a:r>
              <a:rPr lang="en-US" sz="3200" b="1" dirty="0" err="1" smtClean="0"/>
              <a:t>jmeter</a:t>
            </a:r>
            <a:r>
              <a:rPr lang="en-US" sz="3200" b="1" dirty="0" smtClean="0"/>
              <a:t> -n -t </a:t>
            </a:r>
            <a:r>
              <a:rPr lang="en-US" sz="3200" b="1" dirty="0" err="1" smtClean="0"/>
              <a:t>load_script_name.jmx</a:t>
            </a:r>
            <a:r>
              <a:rPr lang="en-US" sz="3200" b="1" dirty="0" smtClean="0"/>
              <a:t>  </a:t>
            </a:r>
          </a:p>
          <a:p>
            <a:pPr lvl="0" algn="ctr"/>
            <a:r>
              <a:rPr lang="en-US" sz="3200" b="1" dirty="0" smtClean="0"/>
              <a:t>-R 172.17.0.2,</a:t>
            </a:r>
            <a:r>
              <a:rPr lang="mr-IN" sz="3200" b="1" dirty="0" smtClean="0"/>
              <a:t>…</a:t>
            </a:r>
            <a:r>
              <a:rPr lang="en-US" sz="3200" b="1" dirty="0" smtClean="0"/>
              <a:t>,172.17.0.4 -l </a:t>
            </a:r>
            <a:r>
              <a:rPr lang="en-US" sz="3200" b="1" dirty="0" err="1" smtClean="0"/>
              <a:t>report_name.jtl</a:t>
            </a:r>
            <a:endParaRPr lang="en-US" sz="3200" b="1" dirty="0" smtClean="0"/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743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821880" y="685440"/>
            <a:ext cx="9960120" cy="62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000" b="1" dirty="0" smtClean="0"/>
              <a:t>Take automation one step further?</a:t>
            </a:r>
            <a:endParaRPr sz="4000" b="1" dirty="0"/>
          </a:p>
        </p:txBody>
      </p:sp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111960" y="1308241"/>
            <a:ext cx="12184920" cy="439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/>
              <a:t>Configure the AWS infrastructure automatically with Terraform:</a:t>
            </a:r>
            <a:endParaRPr lang="en-US" sz="3600" dirty="0" smtClean="0"/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20" y="2096458"/>
            <a:ext cx="10058400" cy="387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19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20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21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pic>
        <p:nvPicPr>
          <p:cNvPr id="124" name="Picture 8"/>
          <p:cNvPicPr/>
          <p:nvPr/>
        </p:nvPicPr>
        <p:blipFill>
          <a:blip r:embed="rId7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2" name="Rounded Rectangle 1"/>
          <p:cNvSpPr/>
          <p:nvPr/>
        </p:nvSpPr>
        <p:spPr>
          <a:xfrm>
            <a:off x="1070957" y="314280"/>
            <a:ext cx="10050087" cy="1237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>
                <a:ln w="12700">
                  <a:noFill/>
                </a:ln>
                <a:solidFill>
                  <a:schemeClr val="bg1"/>
                </a:solidFill>
                <a:effectLst>
                  <a:glow>
                    <a:schemeClr val="bg1">
                      <a:alpha val="40000"/>
                    </a:schemeClr>
                  </a:glow>
                </a:effectLst>
              </a:rPr>
              <a:t>Server </a:t>
            </a:r>
            <a:r>
              <a:rPr lang="en-US" sz="5400" b="1" dirty="0" smtClean="0">
                <a:ln w="12700">
                  <a:noFill/>
                </a:ln>
                <a:solidFill>
                  <a:schemeClr val="bg1"/>
                </a:solidFill>
                <a:effectLst>
                  <a:glow>
                    <a:schemeClr val="bg1">
                      <a:alpha val="40000"/>
                    </a:schemeClr>
                  </a:glow>
                </a:effectLst>
              </a:rPr>
              <a:t>(system under load)</a:t>
            </a:r>
            <a:endParaRPr lang="en-US" sz="5400" b="1" dirty="0">
              <a:ln w="12700">
                <a:noFill/>
              </a:ln>
              <a:solidFill>
                <a:schemeClr val="bg1"/>
              </a:solidFill>
              <a:effectLst>
                <a:glow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21637" y="2800224"/>
            <a:ext cx="1701862" cy="1330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JMeter</a:t>
            </a:r>
            <a:endParaRPr lang="en-US" sz="3200" dirty="0" smtClean="0"/>
          </a:p>
          <a:p>
            <a:pPr algn="ctr"/>
            <a:r>
              <a:rPr lang="en-US" sz="3200" dirty="0" smtClean="0"/>
              <a:t>Slave 1</a:t>
            </a:r>
            <a:endParaRPr lang="en-US" sz="3200" dirty="0"/>
          </a:p>
        </p:txBody>
      </p:sp>
      <p:sp>
        <p:nvSpPr>
          <p:cNvPr id="14" name="Rounded Rectangle 13"/>
          <p:cNvSpPr/>
          <p:nvPr/>
        </p:nvSpPr>
        <p:spPr>
          <a:xfrm>
            <a:off x="3610243" y="2804738"/>
            <a:ext cx="1701862" cy="1330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JMeter</a:t>
            </a:r>
            <a:endParaRPr lang="en-US" sz="3200" dirty="0" smtClean="0"/>
          </a:p>
          <a:p>
            <a:pPr algn="ctr"/>
            <a:r>
              <a:rPr lang="en-US" sz="3200" dirty="0" smtClean="0"/>
              <a:t>Slave 2</a:t>
            </a:r>
            <a:endParaRPr lang="en-US" sz="3200" dirty="0"/>
          </a:p>
        </p:txBody>
      </p:sp>
      <p:sp>
        <p:nvSpPr>
          <p:cNvPr id="15" name="Rounded Rectangle 14"/>
          <p:cNvSpPr/>
          <p:nvPr/>
        </p:nvSpPr>
        <p:spPr>
          <a:xfrm>
            <a:off x="9621360" y="2810999"/>
            <a:ext cx="1828799" cy="1330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JMeter</a:t>
            </a:r>
            <a:r>
              <a:rPr lang="en-US" sz="3200" dirty="0" smtClean="0"/>
              <a:t> </a:t>
            </a:r>
          </a:p>
          <a:p>
            <a:pPr algn="ctr"/>
            <a:r>
              <a:rPr lang="en-US" sz="3200" dirty="0" smtClean="0"/>
              <a:t>Slave n</a:t>
            </a:r>
            <a:endParaRPr lang="en-US" sz="3200" dirty="0"/>
          </a:p>
        </p:txBody>
      </p:sp>
      <p:sp>
        <p:nvSpPr>
          <p:cNvPr id="16" name="Rounded Rectangle 15"/>
          <p:cNvSpPr/>
          <p:nvPr/>
        </p:nvSpPr>
        <p:spPr>
          <a:xfrm>
            <a:off x="3135526" y="5277043"/>
            <a:ext cx="5920949" cy="1330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JMeter</a:t>
            </a:r>
            <a:r>
              <a:rPr lang="en-US" sz="3200" dirty="0"/>
              <a:t> </a:t>
            </a:r>
            <a:r>
              <a:rPr lang="en-US" sz="3200" dirty="0" smtClean="0"/>
              <a:t>Master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378692" y="5616527"/>
            <a:ext cx="2734298" cy="650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Scenario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9056475" y="5637368"/>
            <a:ext cx="2455687" cy="6509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Performance Report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441979" y="4141037"/>
            <a:ext cx="1818457" cy="1136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908301">
            <a:off x="1274803" y="4567658"/>
            <a:ext cx="172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RMI Instructions</a:t>
            </a:r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918800" y="4133853"/>
            <a:ext cx="1766509" cy="1128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908301">
            <a:off x="2016739" y="4451644"/>
            <a:ext cx="1900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Stats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070957" y="1551709"/>
            <a:ext cx="1367443" cy="1248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9015008">
            <a:off x="1029577" y="1987762"/>
            <a:ext cx="1034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Requests</a:t>
            </a:r>
            <a:endParaRPr lang="en-US"/>
          </a:p>
        </p:txBody>
      </p:sp>
      <p:cxnSp>
        <p:nvCxnSpPr>
          <p:cNvPr id="29" name="Straight Arrow Connector 28"/>
          <p:cNvCxnSpPr>
            <a:endCxn id="3" idx="0"/>
          </p:cNvCxnSpPr>
          <p:nvPr/>
        </p:nvCxnSpPr>
        <p:spPr>
          <a:xfrm flipH="1">
            <a:off x="1472568" y="1551709"/>
            <a:ext cx="1329486" cy="1248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9007879">
            <a:off x="1671271" y="2077083"/>
            <a:ext cx="1171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Responses</a:t>
            </a:r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599710" y="4155890"/>
            <a:ext cx="0" cy="1121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4405745" y="4141036"/>
            <a:ext cx="0" cy="1121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860268" y="2361977"/>
            <a:ext cx="1034257" cy="15696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mr-IN" sz="9600" dirty="0" smtClean="0"/>
              <a:t>…</a:t>
            </a:r>
            <a:endParaRPr lang="en-US" sz="9600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405745" y="1551710"/>
            <a:ext cx="0" cy="125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599710" y="1551709"/>
            <a:ext cx="0" cy="1245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8377382" y="4155890"/>
            <a:ext cx="1828800" cy="11062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8854009" y="4163317"/>
            <a:ext cx="1850936" cy="111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9199418" y="1566563"/>
            <a:ext cx="1173019" cy="12307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9541164" y="1566563"/>
            <a:ext cx="1163781" cy="1229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2019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821880" y="685440"/>
            <a:ext cx="9960120" cy="62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000" b="1" dirty="0" smtClean="0"/>
              <a:t>Before you run the whole thing:</a:t>
            </a:r>
            <a:endParaRPr sz="4000" b="1" dirty="0"/>
          </a:p>
        </p:txBody>
      </p:sp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821880" y="1679399"/>
            <a:ext cx="10765080" cy="4028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/>
              <a:t>Prerequisites: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600" dirty="0" smtClean="0"/>
              <a:t>Valid AWS credentials in ~/.</a:t>
            </a:r>
            <a:r>
              <a:rPr lang="en-US" sz="3600" dirty="0" err="1" smtClean="0"/>
              <a:t>aws</a:t>
            </a:r>
            <a:r>
              <a:rPr lang="en-US" sz="3600" dirty="0" smtClean="0"/>
              <a:t>/credentials file</a:t>
            </a:r>
          </a:p>
          <a:p>
            <a:pPr marL="571500" indent="-571500">
              <a:buFontTx/>
              <a:buChar char="-"/>
            </a:pPr>
            <a:r>
              <a:rPr lang="en-US" sz="3600" dirty="0" smtClean="0"/>
              <a:t>Terraform tool installed (</a:t>
            </a:r>
            <a:r>
              <a:rPr lang="nb-NO" sz="3600" dirty="0" smtClean="0"/>
              <a:t>v0.11.2</a:t>
            </a:r>
            <a:r>
              <a:rPr lang="en-US" sz="3600" dirty="0" smtClean="0"/>
              <a:t>)</a:t>
            </a:r>
            <a:endParaRPr lang="en-US" sz="3600" dirty="0" smtClean="0"/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43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821880" y="685440"/>
            <a:ext cx="9960120" cy="62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000" b="1" dirty="0" smtClean="0"/>
              <a:t>In the command line:</a:t>
            </a:r>
            <a:endParaRPr sz="4000" b="1" dirty="0"/>
          </a:p>
        </p:txBody>
      </p:sp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111960" y="1679399"/>
            <a:ext cx="12184920" cy="4028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/>
              <a:t>Clone project: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 smtClean="0"/>
          </a:p>
          <a:p>
            <a:pPr marL="342900" lvl="0" indent="-342900" algn="ctr"/>
            <a:r>
              <a:rPr lang="en-US" sz="2400" b="1" i="1" dirty="0" err="1" smtClean="0"/>
              <a:t>git</a:t>
            </a:r>
            <a:r>
              <a:rPr lang="en-US" sz="2400" b="1" i="1" dirty="0" smtClean="0"/>
              <a:t> clone </a:t>
            </a:r>
            <a:r>
              <a:rPr lang="en-US" sz="2400" b="1" i="1" dirty="0" smtClean="0">
                <a:hlinkClick r:id="rId7"/>
              </a:rPr>
              <a:t>https://github.com/artie-sh/performance_testing_terraform_aws_docker_jmeter.git</a:t>
            </a:r>
            <a:endParaRPr lang="en-US" sz="2400" b="1" i="1" dirty="0" smtClean="0"/>
          </a:p>
          <a:p>
            <a:pPr marL="342900" lvl="0" indent="-342900" algn="ctr"/>
            <a:endParaRPr lang="en-US" sz="2400" dirty="0"/>
          </a:p>
          <a:p>
            <a:pPr marL="342900" lvl="0" indent="-342900"/>
            <a:r>
              <a:rPr lang="en-US" sz="3600" dirty="0" smtClean="0"/>
              <a:t>Enter the project folder:</a:t>
            </a:r>
          </a:p>
          <a:p>
            <a:pPr marL="342900" lvl="0" indent="-342900"/>
            <a:endParaRPr lang="en-US" sz="3600" dirty="0" smtClean="0"/>
          </a:p>
          <a:p>
            <a:pPr marL="342900" indent="-342900" algn="ctr"/>
            <a:r>
              <a:rPr lang="en-US" sz="2400" b="1" i="1" dirty="0" smtClean="0"/>
              <a:t>cd </a:t>
            </a:r>
            <a:r>
              <a:rPr lang="en-US" sz="2400" b="1" i="1" dirty="0" err="1"/>
              <a:t>performance_testing_terraform_aws_docker_jmeter</a:t>
            </a:r>
            <a:endParaRPr lang="en-US" sz="2400" b="1" i="1" dirty="0"/>
          </a:p>
          <a:p>
            <a:pPr marL="342900" lvl="0" indent="-342900"/>
            <a:endParaRPr lang="en-US" sz="3600" dirty="0" smtClean="0"/>
          </a:p>
        </p:txBody>
      </p:sp>
      <p:pic>
        <p:nvPicPr>
          <p:cNvPr id="139" name="Picture 9"/>
          <p:cNvPicPr/>
          <p:nvPr/>
        </p:nvPicPr>
        <p:blipFill>
          <a:blip r:embed="rId8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9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141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821880" y="609601"/>
            <a:ext cx="10765080" cy="15654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/>
              <a:t>Initialize modules:</a:t>
            </a: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	</a:t>
            </a:r>
            <a:r>
              <a:rPr lang="en-US" sz="3600" b="1" i="1" dirty="0" smtClean="0"/>
              <a:t>terraform get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 smtClean="0"/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2379570"/>
            <a:ext cx="99949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2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713460" y="278422"/>
            <a:ext cx="10765080" cy="12838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/>
              <a:t>Plan the output: </a:t>
            </a:r>
            <a:r>
              <a:rPr lang="en-US" sz="3600" b="1" i="1" dirty="0" smtClean="0"/>
              <a:t>terraform </a:t>
            </a:r>
            <a:r>
              <a:rPr lang="en-US" sz="3600" b="1" i="1" dirty="0"/>
              <a:t>plan -out </a:t>
            </a:r>
            <a:r>
              <a:rPr lang="en-US" sz="3600" b="1" i="1" dirty="0" err="1"/>
              <a:t>plan.output</a:t>
            </a:r>
            <a:endParaRPr lang="en-US" sz="3600" b="1" i="1" dirty="0"/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 smtClean="0"/>
          </a:p>
        </p:txBody>
      </p:sp>
      <p:pic>
        <p:nvPicPr>
          <p:cNvPr id="140" name="Picture 10"/>
          <p:cNvPicPr/>
          <p:nvPr/>
        </p:nvPicPr>
        <p:blipFill>
          <a:blip r:embed="rId7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96" y="945483"/>
            <a:ext cx="8422409" cy="584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0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4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94" name="Picture 11"/>
          <p:cNvPicPr/>
          <p:nvPr/>
        </p:nvPicPr>
        <p:blipFill>
          <a:blip r:embed="rId3"/>
          <a:stretch/>
        </p:blipFill>
        <p:spPr>
          <a:xfrm>
            <a:off x="360" y="36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96" name="Picture 7"/>
          <p:cNvPicPr/>
          <p:nvPr/>
        </p:nvPicPr>
        <p:blipFill>
          <a:blip r:embed="rId4"/>
          <a:stretch/>
        </p:blipFill>
        <p:spPr>
          <a:xfrm>
            <a:off x="10782360" y="-130176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97" name="Picture 8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98" name="Picture 9"/>
          <p:cNvPicPr/>
          <p:nvPr/>
        </p:nvPicPr>
        <p:blipFill>
          <a:blip r:embed="rId6"/>
          <a:stretch/>
        </p:blipFill>
        <p:spPr>
          <a:xfrm>
            <a:off x="821880" y="6136200"/>
            <a:ext cx="1650600" cy="304560"/>
          </a:xfrm>
          <a:prstGeom prst="rect">
            <a:avLst/>
          </a:prstGeom>
          <a:ln>
            <a:noFill/>
          </a:ln>
        </p:spPr>
      </p:pic>
      <p:pic>
        <p:nvPicPr>
          <p:cNvPr id="99" name="Picture 13"/>
          <p:cNvPicPr/>
          <p:nvPr/>
        </p:nvPicPr>
        <p:blipFill>
          <a:blip r:embed="rId7"/>
          <a:stretch/>
        </p:blipFill>
        <p:spPr>
          <a:xfrm>
            <a:off x="1609200" y="-459360"/>
            <a:ext cx="863280" cy="875880"/>
          </a:xfrm>
          <a:prstGeom prst="rect">
            <a:avLst/>
          </a:prstGeom>
          <a:ln>
            <a:noFill/>
          </a:ln>
        </p:spPr>
      </p:pic>
      <p:pic>
        <p:nvPicPr>
          <p:cNvPr id="100" name="Picture 10"/>
          <p:cNvPicPr/>
          <p:nvPr/>
        </p:nvPicPr>
        <p:blipFill>
          <a:blip r:embed="rId8"/>
          <a:stretch/>
        </p:blipFill>
        <p:spPr>
          <a:xfrm>
            <a:off x="5372280" y="6303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101" name="Picture 2"/>
          <p:cNvPicPr/>
          <p:nvPr/>
        </p:nvPicPr>
        <p:blipFill>
          <a:blip r:embed="rId9"/>
          <a:stretch/>
        </p:blipFill>
        <p:spPr>
          <a:xfrm>
            <a:off x="3678480" y="-459360"/>
            <a:ext cx="12837600" cy="12035160"/>
          </a:xfrm>
          <a:prstGeom prst="rect">
            <a:avLst/>
          </a:prstGeom>
          <a:ln>
            <a:noFill/>
          </a:ln>
        </p:spPr>
      </p:pic>
      <p:sp>
        <p:nvSpPr>
          <p:cNvPr id="11" name="CustomShape 1"/>
          <p:cNvSpPr/>
          <p:nvPr/>
        </p:nvSpPr>
        <p:spPr>
          <a:xfrm>
            <a:off x="821880" y="2114640"/>
            <a:ext cx="9056160" cy="227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6000" b="1" strike="noStrike" dirty="0" smtClean="0">
                <a:solidFill>
                  <a:srgbClr val="FFFFFF"/>
                </a:solidFill>
                <a:latin typeface="Helvetica Neue"/>
                <a:ea typeface="Helvetica Neue"/>
              </a:rPr>
              <a:t>Another way to run </a:t>
            </a:r>
          </a:p>
          <a:p>
            <a:pPr>
              <a:lnSpc>
                <a:spcPct val="100000"/>
              </a:lnSpc>
            </a:pPr>
            <a:r>
              <a:rPr lang="en-US" sz="6000" b="1" strike="noStrike" dirty="0" smtClean="0">
                <a:solidFill>
                  <a:srgbClr val="FFFFFF"/>
                </a:solidFill>
                <a:latin typeface="Helvetica Neue"/>
                <a:ea typeface="Helvetica Neue"/>
              </a:rPr>
              <a:t>performance tests</a:t>
            </a:r>
          </a:p>
          <a:p>
            <a:pPr>
              <a:lnSpc>
                <a:spcPct val="100000"/>
              </a:lnSpc>
            </a:pPr>
            <a:r>
              <a:rPr lang="en-US" sz="6000" b="1" dirty="0" smtClean="0">
                <a:solidFill>
                  <a:srgbClr val="FFFFFF"/>
                </a:solidFill>
                <a:latin typeface="Helvetica Neue"/>
                <a:ea typeface="Helvetica Neue"/>
              </a:rPr>
              <a:t>on AWS</a:t>
            </a:r>
            <a:endParaRPr sz="6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713460" y="340126"/>
            <a:ext cx="10765080" cy="7035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indent="-342900" algn="ctr"/>
            <a:r>
              <a:rPr lang="en-US" sz="3600" dirty="0" smtClean="0"/>
              <a:t>Apply the plan: </a:t>
            </a:r>
            <a:r>
              <a:rPr lang="en-US" sz="3600" b="1" i="1" dirty="0"/>
              <a:t>terraform apply </a:t>
            </a:r>
            <a:r>
              <a:rPr lang="en-US" sz="3600" b="1" i="1" dirty="0" err="1" smtClean="0"/>
              <a:t>plan.output</a:t>
            </a:r>
            <a:endParaRPr lang="en-US" sz="3600" b="1" i="1" dirty="0"/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79132"/>
            <a:ext cx="10058400" cy="48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713460" y="1"/>
            <a:ext cx="10765080" cy="11733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/>
              <a:t>Destroy infrastructure after test is done:</a:t>
            </a:r>
          </a:p>
          <a:p>
            <a:pPr marL="342900" indent="-342900" algn="ctr"/>
            <a:r>
              <a:rPr lang="en-US" sz="3600" b="1" i="1" dirty="0"/>
              <a:t>terraform plan -destroy -out </a:t>
            </a:r>
            <a:r>
              <a:rPr lang="en-US" sz="3600" b="1" i="1" dirty="0" err="1" smtClean="0"/>
              <a:t>plan.output</a:t>
            </a:r>
            <a:endParaRPr lang="en-US" sz="3600" b="1" i="1" dirty="0" smtClean="0"/>
          </a:p>
          <a:p>
            <a:pPr marL="342900" indent="-342900" algn="ctr"/>
            <a:endParaRPr lang="en-US" sz="3600" b="1" i="1" dirty="0"/>
          </a:p>
          <a:p>
            <a:pPr marL="342900" indent="-342900" algn="ctr"/>
            <a:endParaRPr lang="en-US" sz="3600" b="1" i="1" dirty="0" smtClean="0"/>
          </a:p>
          <a:p>
            <a:pPr marL="342900" indent="-342900" algn="ctr"/>
            <a:endParaRPr lang="en-US" sz="3600" b="1" i="1" dirty="0"/>
          </a:p>
          <a:p>
            <a:pPr marL="342900" indent="-342900" algn="ctr"/>
            <a:endParaRPr lang="en-US" sz="3600" b="1" i="1" dirty="0" smtClean="0"/>
          </a:p>
          <a:p>
            <a:pPr marL="342900" indent="-342900" algn="ctr"/>
            <a:endParaRPr lang="en-US" sz="3600" b="1" i="1" dirty="0"/>
          </a:p>
          <a:p>
            <a:pPr marL="342900" indent="-342900" algn="ctr"/>
            <a:endParaRPr lang="en-US" sz="3600" b="1" i="1" dirty="0" smtClean="0"/>
          </a:p>
          <a:p>
            <a:pPr marL="342900" indent="-342900" algn="ctr"/>
            <a:endParaRPr lang="en-US" sz="3600" b="1" i="1" dirty="0"/>
          </a:p>
          <a:p>
            <a:pPr marL="342900" indent="-342900" algn="ctr"/>
            <a:endParaRPr lang="en-US" sz="3600" b="1" i="1" dirty="0" smtClean="0"/>
          </a:p>
          <a:p>
            <a:pPr marL="342900" indent="-342900" algn="ctr"/>
            <a:endParaRPr lang="en-US" sz="3600" b="1" i="1" dirty="0"/>
          </a:p>
          <a:p>
            <a:pPr marL="342900" indent="-342900" algn="ctr"/>
            <a:endParaRPr lang="en-US" sz="3600" b="1" i="1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 smtClean="0"/>
          </a:p>
        </p:txBody>
      </p:sp>
      <p:pic>
        <p:nvPicPr>
          <p:cNvPr id="140" name="Picture 10"/>
          <p:cNvPicPr/>
          <p:nvPr/>
        </p:nvPicPr>
        <p:blipFill>
          <a:blip r:embed="rId7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771" y="1173343"/>
            <a:ext cx="8960458" cy="555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713460" y="509525"/>
            <a:ext cx="10765080" cy="7096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indent="-342900" algn="ctr"/>
            <a:r>
              <a:rPr lang="en-US" sz="3600" b="1" i="1" dirty="0"/>
              <a:t>terraform apply </a:t>
            </a:r>
            <a:r>
              <a:rPr lang="en-US" sz="3600" b="1" i="1" dirty="0" err="1"/>
              <a:t>plan.output</a:t>
            </a:r>
            <a:endParaRPr lang="en-US" sz="3600" b="1" i="1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 smtClean="0"/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14" y="1805739"/>
            <a:ext cx="11749573" cy="261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8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821880" y="685440"/>
            <a:ext cx="9960120" cy="62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dirty="0" smtClean="0"/>
              <a:t>Header</a:t>
            </a:r>
            <a:endParaRPr dirty="0"/>
          </a:p>
        </p:txBody>
      </p:sp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821880" y="1679399"/>
            <a:ext cx="10765080" cy="4028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/>
              <a:t>content</a:t>
            </a:r>
            <a:endParaRPr lang="en-US" sz="3600" dirty="0" smtClean="0"/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351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26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3"/>
          <p:cNvPicPr/>
          <p:nvPr/>
        </p:nvPicPr>
        <p:blipFill>
          <a:blip r:embed="rId2"/>
          <a:stretch/>
        </p:blipFill>
        <p:spPr>
          <a:xfrm>
            <a:off x="5047560" y="1069560"/>
            <a:ext cx="1999080" cy="353880"/>
          </a:xfrm>
          <a:prstGeom prst="rect">
            <a:avLst/>
          </a:prstGeom>
          <a:ln>
            <a:noFill/>
          </a:ln>
        </p:spPr>
      </p:pic>
      <p:sp>
        <p:nvSpPr>
          <p:cNvPr id="149" name="CustomShape 1"/>
          <p:cNvSpPr/>
          <p:nvPr/>
        </p:nvSpPr>
        <p:spPr>
          <a:xfrm>
            <a:off x="926640" y="2098800"/>
            <a:ext cx="10240920" cy="217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en-US" sz="7500" b="1" strike="noStrike">
                <a:solidFill>
                  <a:srgbClr val="FFFFFF"/>
                </a:solidFill>
                <a:latin typeface="Helvetica Neue"/>
                <a:ea typeface="Helvetica Neue"/>
              </a:rPr>
              <a:t>See you on our next meeting in July!</a:t>
            </a:r>
            <a:endParaRPr/>
          </a:p>
        </p:txBody>
      </p:sp>
      <p:sp>
        <p:nvSpPr>
          <p:cNvPr id="150" name="CustomShape 2"/>
          <p:cNvSpPr/>
          <p:nvPr/>
        </p:nvSpPr>
        <p:spPr>
          <a:xfrm>
            <a:off x="3758040" y="4950000"/>
            <a:ext cx="4577760" cy="77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500" b="1" strike="noStrike">
                <a:solidFill>
                  <a:srgbClr val="FFFFFF"/>
                </a:solidFill>
                <a:latin typeface="Helvetica Neue"/>
                <a:ea typeface="Helvetica Neue"/>
              </a:rPr>
              <a:t>05 / 07 / 2018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03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04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05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2901142" y="842040"/>
            <a:ext cx="6309360" cy="45279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600" strike="noStrike" dirty="0" smtClean="0">
                <a:solidFill>
                  <a:srgbClr val="000000"/>
                </a:solidFill>
                <a:latin typeface="Helvetica Neue"/>
                <a:ea typeface="Helvetica Neue"/>
              </a:rPr>
              <a:t>What is Performance Testing?</a:t>
            </a:r>
            <a:endParaRPr sz="6600" dirty="0"/>
          </a:p>
        </p:txBody>
      </p:sp>
      <p:pic>
        <p:nvPicPr>
          <p:cNvPr id="107" name="Picture 17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08" name="Picture 8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12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13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14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15" name="CustomShape 1"/>
          <p:cNvSpPr/>
          <p:nvPr/>
        </p:nvSpPr>
        <p:spPr>
          <a:xfrm>
            <a:off x="1182862" y="314280"/>
            <a:ext cx="9352898" cy="565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strike="noStrike" dirty="0" smtClean="0">
                <a:solidFill>
                  <a:srgbClr val="000000"/>
                </a:solidFill>
                <a:latin typeface="Helvetica Neue"/>
                <a:ea typeface="Helvetica Neue"/>
              </a:rPr>
              <a:t>Wiki:</a:t>
            </a:r>
          </a:p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Helvetica Neue"/>
                <a:ea typeface="Helvetica Neue"/>
              </a:rPr>
              <a:t>a </a:t>
            </a:r>
            <a:r>
              <a:rPr lang="en-US" sz="4400" b="1" dirty="0" smtClean="0">
                <a:solidFill>
                  <a:srgbClr val="000000"/>
                </a:solidFill>
                <a:latin typeface="Helvetica Neue"/>
                <a:ea typeface="Helvetica Neue"/>
              </a:rPr>
              <a:t>testing practice </a:t>
            </a:r>
          </a:p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Helvetica Neue"/>
                <a:ea typeface="Helvetica Neue"/>
              </a:rPr>
              <a:t>performed to determine </a:t>
            </a:r>
          </a:p>
          <a:p>
            <a:pPr algn="ctr">
              <a:lnSpc>
                <a:spcPct val="100000"/>
              </a:lnSpc>
            </a:pPr>
            <a:r>
              <a:rPr lang="en-US" sz="4400" b="1" dirty="0" smtClean="0">
                <a:solidFill>
                  <a:srgbClr val="000000"/>
                </a:solidFill>
                <a:latin typeface="Helvetica Neue"/>
                <a:ea typeface="Helvetica Neue"/>
              </a:rPr>
              <a:t>how a system performs </a:t>
            </a:r>
          </a:p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Helvetica Neue"/>
                <a:ea typeface="Helvetica Neue"/>
              </a:rPr>
              <a:t>in terms of </a:t>
            </a:r>
          </a:p>
          <a:p>
            <a:pPr algn="ctr">
              <a:lnSpc>
                <a:spcPct val="100000"/>
              </a:lnSpc>
            </a:pPr>
            <a:r>
              <a:rPr lang="en-US" sz="4400" b="1" dirty="0" smtClean="0">
                <a:solidFill>
                  <a:srgbClr val="000000"/>
                </a:solidFill>
                <a:latin typeface="Helvetica Neue"/>
                <a:ea typeface="Helvetica Neue"/>
              </a:rPr>
              <a:t>responsiveness and stability</a:t>
            </a:r>
            <a:r>
              <a:rPr lang="en-US" sz="4400" dirty="0" smtClean="0">
                <a:solidFill>
                  <a:srgbClr val="000000"/>
                </a:solidFill>
                <a:latin typeface="Helvetica Neue"/>
                <a:ea typeface="Helvetica Neue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Helvetica Neue"/>
                <a:ea typeface="Helvetica Neue"/>
              </a:rPr>
              <a:t>under a </a:t>
            </a:r>
          </a:p>
          <a:p>
            <a:pPr algn="ctr">
              <a:lnSpc>
                <a:spcPct val="100000"/>
              </a:lnSpc>
            </a:pPr>
            <a:r>
              <a:rPr lang="en-US" sz="4400" b="1" dirty="0" smtClean="0">
                <a:solidFill>
                  <a:srgbClr val="000000"/>
                </a:solidFill>
                <a:latin typeface="Helvetica Neue"/>
                <a:ea typeface="Helvetica Neue"/>
              </a:rPr>
              <a:t>particular workload</a:t>
            </a:r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000000"/>
              </a:solidFill>
              <a:latin typeface="Helvetica Neue"/>
              <a:ea typeface="Helvetica Neue"/>
            </a:endParaRPr>
          </a:p>
          <a:p>
            <a:pPr algn="r"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Helvetica Neue"/>
                <a:ea typeface="Helvetica Neue"/>
                <a:hlinkClick r:id="rId7"/>
              </a:rPr>
              <a:t>https://en.wikipedia.org/wiki/Software_performance_testing</a:t>
            </a:r>
            <a:endParaRPr lang="en-US" sz="2000" dirty="0"/>
          </a:p>
        </p:txBody>
      </p:sp>
      <p:pic>
        <p:nvPicPr>
          <p:cNvPr id="116" name="Picture 17"/>
          <p:cNvPicPr/>
          <p:nvPr/>
        </p:nvPicPr>
        <p:blipFill>
          <a:blip r:embed="rId8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17" name="Picture 8"/>
          <p:cNvPicPr/>
          <p:nvPr/>
        </p:nvPicPr>
        <p:blipFill>
          <a:blip r:embed="rId9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19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20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21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pic>
        <p:nvPicPr>
          <p:cNvPr id="123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24" name="Picture 8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2" name="Rounded Rectangle 1"/>
          <p:cNvSpPr/>
          <p:nvPr/>
        </p:nvSpPr>
        <p:spPr>
          <a:xfrm>
            <a:off x="922353" y="314280"/>
            <a:ext cx="10050087" cy="22278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>
                <a:ln w="12700">
                  <a:noFill/>
                </a:ln>
                <a:solidFill>
                  <a:schemeClr val="bg1"/>
                </a:solidFill>
                <a:effectLst>
                  <a:glow>
                    <a:schemeClr val="bg1">
                      <a:alpha val="40000"/>
                    </a:schemeClr>
                  </a:glow>
                </a:effectLst>
              </a:rPr>
              <a:t>Server</a:t>
            </a:r>
          </a:p>
          <a:p>
            <a:pPr algn="ctr"/>
            <a:r>
              <a:rPr lang="en-US" sz="5400" b="1" dirty="0" smtClean="0">
                <a:ln w="12700">
                  <a:noFill/>
                </a:ln>
                <a:solidFill>
                  <a:schemeClr val="bg1"/>
                </a:solidFill>
                <a:effectLst>
                  <a:glow>
                    <a:schemeClr val="bg1">
                      <a:alpha val="40000"/>
                    </a:schemeClr>
                  </a:glow>
                </a:effectLst>
              </a:rPr>
              <a:t>(system under load)</a:t>
            </a:r>
            <a:endParaRPr lang="en-US" sz="5400" b="1" dirty="0">
              <a:ln w="12700">
                <a:noFill/>
              </a:ln>
              <a:solidFill>
                <a:schemeClr val="bg1"/>
              </a:solidFill>
              <a:effectLst>
                <a:glow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60218" y="3244547"/>
            <a:ext cx="1701862" cy="1330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User 1</a:t>
            </a:r>
            <a:endParaRPr lang="en-US" sz="3600" dirty="0"/>
          </a:p>
        </p:txBody>
      </p:sp>
      <p:sp>
        <p:nvSpPr>
          <p:cNvPr id="11" name="Rounded Rectangle 10"/>
          <p:cNvSpPr/>
          <p:nvPr/>
        </p:nvSpPr>
        <p:spPr>
          <a:xfrm>
            <a:off x="2310338" y="4722558"/>
            <a:ext cx="1701862" cy="1330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User 2</a:t>
            </a:r>
            <a:endParaRPr lang="en-US" sz="3600" dirty="0"/>
          </a:p>
        </p:txBody>
      </p:sp>
      <p:sp>
        <p:nvSpPr>
          <p:cNvPr id="12" name="Rounded Rectangle 11"/>
          <p:cNvSpPr/>
          <p:nvPr/>
        </p:nvSpPr>
        <p:spPr>
          <a:xfrm>
            <a:off x="4789054" y="3693026"/>
            <a:ext cx="1701862" cy="1330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User 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813636" y="4509784"/>
            <a:ext cx="1701862" cy="1330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User n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635147" y="4073236"/>
            <a:ext cx="1034257" cy="15696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mr-IN" sz="9600" dirty="0" smtClean="0"/>
              <a:t>…</a:t>
            </a:r>
            <a:endParaRPr lang="en-US" sz="9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821879" y="685440"/>
            <a:ext cx="10215575" cy="62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4000" b="1" strike="noStrike" dirty="0" smtClean="0">
                <a:solidFill>
                  <a:srgbClr val="000000"/>
                </a:solidFill>
                <a:latin typeface="Helvetica Neue"/>
                <a:ea typeface="Helvetica Neue"/>
              </a:rPr>
              <a:t>Performance testing: standard approach</a:t>
            </a:r>
            <a:endParaRPr dirty="0"/>
          </a:p>
        </p:txBody>
      </p:sp>
      <p:pic>
        <p:nvPicPr>
          <p:cNvPr id="126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27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28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29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0" name="CustomShape 2"/>
          <p:cNvSpPr/>
          <p:nvPr/>
        </p:nvSpPr>
        <p:spPr>
          <a:xfrm>
            <a:off x="821880" y="1679400"/>
            <a:ext cx="10765080" cy="450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3600" dirty="0" smtClean="0"/>
              <a:t> Define performance baseline (how many users we want to handle vs. expected response time)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3600" dirty="0" smtClean="0"/>
              <a:t> Emulate many users simultaneously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3600" dirty="0" smtClean="0"/>
              <a:t> Measure system responsiveness under load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3600" dirty="0" smtClean="0"/>
              <a:t> Analyze the results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3600" dirty="0" smtClean="0"/>
              <a:t> Update the target system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3600" dirty="0"/>
              <a:t> </a:t>
            </a:r>
            <a:r>
              <a:rPr lang="en-US" sz="3600" dirty="0" smtClean="0"/>
              <a:t>Re-run the test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lang="en-US" dirty="0" smtClean="0"/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dirty="0" smtClean="0"/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dirty="0"/>
          </a:p>
        </p:txBody>
      </p:sp>
      <p:pic>
        <p:nvPicPr>
          <p:cNvPr id="131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32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821880" y="685440"/>
            <a:ext cx="9960120" cy="62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4000" b="1" strike="noStrike" dirty="0" smtClean="0">
                <a:solidFill>
                  <a:srgbClr val="000000"/>
                </a:solidFill>
                <a:latin typeface="Helvetica Neue"/>
                <a:ea typeface="Helvetica Neue"/>
              </a:rPr>
              <a:t>Performance testing: best practices</a:t>
            </a:r>
            <a:endParaRPr dirty="0"/>
          </a:p>
        </p:txBody>
      </p:sp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821880" y="1679399"/>
            <a:ext cx="10765080" cy="4028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indent="-342900">
              <a:buFontTx/>
              <a:buAutoNum type="arabicPeriod"/>
            </a:pPr>
            <a:r>
              <a:rPr lang="en-US" sz="3600" dirty="0" smtClean="0"/>
              <a:t>Users should be different, i.e. sending unique (not hardcoded) requests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3600" dirty="0" smtClean="0"/>
              <a:t>Users should be geographically diversified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3600" dirty="0" smtClean="0"/>
              <a:t>Performance testing should be done regularly</a:t>
            </a:r>
            <a:endParaRPr sz="3600" dirty="0"/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42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43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44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pic>
        <p:nvPicPr>
          <p:cNvPr id="147" name="Picture 10"/>
          <p:cNvPicPr/>
          <p:nvPr/>
        </p:nvPicPr>
        <p:blipFill>
          <a:blip r:embed="rId7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9" name="CustomShape 1"/>
          <p:cNvSpPr/>
          <p:nvPr/>
        </p:nvSpPr>
        <p:spPr>
          <a:xfrm>
            <a:off x="821880" y="220181"/>
            <a:ext cx="9960120" cy="62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 smtClean="0">
                <a:solidFill>
                  <a:srgbClr val="000000"/>
                </a:solidFill>
                <a:latin typeface="Helvetica Neue"/>
                <a:ea typeface="Helvetica Neue"/>
              </a:rPr>
              <a:t>1. Emulate real users - </a:t>
            </a:r>
            <a:r>
              <a:rPr lang="en-US" sz="4000" b="1" strike="noStrike" dirty="0" err="1" smtClean="0">
                <a:solidFill>
                  <a:srgbClr val="000000"/>
                </a:solidFill>
                <a:latin typeface="Helvetica Neue"/>
                <a:ea typeface="Helvetica Neue"/>
              </a:rPr>
              <a:t>JMeter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02" y="953739"/>
            <a:ext cx="10058400" cy="58403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821880" y="685440"/>
            <a:ext cx="9960120" cy="62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000" b="1" strike="noStrike" dirty="0" err="1" smtClean="0">
                <a:solidFill>
                  <a:srgbClr val="000000"/>
                </a:solidFill>
                <a:latin typeface="Helvetica Neue"/>
                <a:ea typeface="Helvetica Neue"/>
              </a:rPr>
              <a:t>JMeter</a:t>
            </a:r>
            <a:r>
              <a:rPr lang="en-US" sz="4000" b="1" strike="noStrike" dirty="0" smtClean="0">
                <a:solidFill>
                  <a:srgbClr val="000000"/>
                </a:solidFill>
                <a:latin typeface="Helvetica Neue"/>
                <a:ea typeface="Helvetica Neue"/>
              </a:rPr>
              <a:t> Pros:</a:t>
            </a:r>
            <a:endParaRPr dirty="0"/>
          </a:p>
        </p:txBody>
      </p:sp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821880" y="1308241"/>
            <a:ext cx="10765080" cy="439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3600" dirty="0" smtClean="0"/>
              <a:t> Easy to start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3600" dirty="0" smtClean="0"/>
              <a:t> Scripts to generate unique requests on the go (Groovy, </a:t>
            </a:r>
            <a:r>
              <a:rPr lang="en-US" sz="3600" dirty="0" err="1" smtClean="0"/>
              <a:t>Beanshell</a:t>
            </a:r>
            <a:r>
              <a:rPr lang="en-US" sz="3600" dirty="0" smtClean="0"/>
              <a:t>, etc.)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3600" dirty="0"/>
              <a:t> </a:t>
            </a:r>
            <a:r>
              <a:rPr lang="en-US" sz="3600" dirty="0" smtClean="0"/>
              <a:t>Collects performance metrics and generates pretty reports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3600" dirty="0"/>
              <a:t> A</a:t>
            </a:r>
            <a:r>
              <a:rPr lang="en-US" sz="3600" dirty="0" smtClean="0"/>
              <a:t>ctive community and plenty of extensions for non-trivial tasks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3600" dirty="0" smtClean="0"/>
              <a:t> Allows distributed testing - </a:t>
            </a:r>
            <a:r>
              <a:rPr lang="en-US" sz="3600" b="1" i="1" dirty="0" smtClean="0"/>
              <a:t>important</a:t>
            </a:r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512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463</Words>
  <Application>Microsoft Macintosh PowerPoint</Application>
  <PresentationFormat>Widescreen</PresentationFormat>
  <Paragraphs>113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Calibri</vt:lpstr>
      <vt:lpstr>Calibri Light</vt:lpstr>
      <vt:lpstr>DejaVu Sans</vt:lpstr>
      <vt:lpstr>Helvetica Neue</vt:lpstr>
      <vt:lpstr>Mangal</vt:lpstr>
      <vt:lpstr>StarSymbol</vt:lpstr>
      <vt:lpstr>Times New Roman</vt:lpstr>
      <vt:lpstr>Arial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dadsadada</dc:title>
  <dc:creator>Microsoft Office User</dc:creator>
  <cp:lastModifiedBy>Microsoft Office User</cp:lastModifiedBy>
  <cp:revision>66</cp:revision>
  <dcterms:created xsi:type="dcterms:W3CDTF">2016-09-26T09:38:27Z</dcterms:created>
  <dcterms:modified xsi:type="dcterms:W3CDTF">2018-06-03T17:21:21Z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</vt:i4>
  </property>
</Properties>
</file>